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731" autoAdjust="0"/>
  </p:normalViewPr>
  <p:slideViewPr>
    <p:cSldViewPr snapToGrid="0">
      <p:cViewPr varScale="1">
        <p:scale>
          <a:sx n="108" d="100"/>
          <a:sy n="108" d="100"/>
        </p:scale>
        <p:origin x="65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28B05-0102-4399-B059-10CAE1EBB3F8}" type="datetimeFigureOut">
              <a:rPr lang="en-CA" smtClean="0"/>
              <a:t>2016-11-27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927C3-0680-4CD8-8F9B-75C8EB25CC0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43306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28B05-0102-4399-B059-10CAE1EBB3F8}" type="datetimeFigureOut">
              <a:rPr lang="en-CA" smtClean="0"/>
              <a:t>2016-11-27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927C3-0680-4CD8-8F9B-75C8EB25CC0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97765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28B05-0102-4399-B059-10CAE1EBB3F8}" type="datetimeFigureOut">
              <a:rPr lang="en-CA" smtClean="0"/>
              <a:t>2016-11-27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927C3-0680-4CD8-8F9B-75C8EB25CC0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16076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28B05-0102-4399-B059-10CAE1EBB3F8}" type="datetimeFigureOut">
              <a:rPr lang="en-CA" smtClean="0"/>
              <a:t>2016-11-27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927C3-0680-4CD8-8F9B-75C8EB25CC0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938112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28B05-0102-4399-B059-10CAE1EBB3F8}" type="datetimeFigureOut">
              <a:rPr lang="en-CA" smtClean="0"/>
              <a:t>2016-11-27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927C3-0680-4CD8-8F9B-75C8EB25CC0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90615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28B05-0102-4399-B059-10CAE1EBB3F8}" type="datetimeFigureOut">
              <a:rPr lang="en-CA" smtClean="0"/>
              <a:t>2016-11-27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927C3-0680-4CD8-8F9B-75C8EB25CC0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4691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28B05-0102-4399-B059-10CAE1EBB3F8}" type="datetimeFigureOut">
              <a:rPr lang="en-CA" smtClean="0"/>
              <a:t>2016-11-27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927C3-0680-4CD8-8F9B-75C8EB25CC0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08671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28B05-0102-4399-B059-10CAE1EBB3F8}" type="datetimeFigureOut">
              <a:rPr lang="en-CA" smtClean="0"/>
              <a:t>2016-11-27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927C3-0680-4CD8-8F9B-75C8EB25CC0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9703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28B05-0102-4399-B059-10CAE1EBB3F8}" type="datetimeFigureOut">
              <a:rPr lang="en-CA" smtClean="0"/>
              <a:t>2016-11-27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927C3-0680-4CD8-8F9B-75C8EB25CC0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79477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28B05-0102-4399-B059-10CAE1EBB3F8}" type="datetimeFigureOut">
              <a:rPr lang="en-CA" smtClean="0"/>
              <a:t>2016-11-27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927C3-0680-4CD8-8F9B-75C8EB25CC0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94495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28B05-0102-4399-B059-10CAE1EBB3F8}" type="datetimeFigureOut">
              <a:rPr lang="en-CA" smtClean="0"/>
              <a:t>2016-11-27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927C3-0680-4CD8-8F9B-75C8EB25CC0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81211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628B05-0102-4399-B059-10CAE1EBB3F8}" type="datetimeFigureOut">
              <a:rPr lang="en-CA" smtClean="0"/>
              <a:t>2016-11-27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C927C3-0680-4CD8-8F9B-75C8EB25CC05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3522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>
          <a:xfrm>
            <a:off x="244395" y="4965037"/>
            <a:ext cx="1738131" cy="110092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 sz="600"/>
          </a:p>
        </p:txBody>
      </p:sp>
      <p:sp>
        <p:nvSpPr>
          <p:cNvPr id="36" name="TextBox 35"/>
          <p:cNvSpPr txBox="1"/>
          <p:nvPr/>
        </p:nvSpPr>
        <p:spPr>
          <a:xfrm>
            <a:off x="244394" y="4965037"/>
            <a:ext cx="173813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600"/>
              <a:t>King</a:t>
            </a:r>
          </a:p>
        </p:txBody>
      </p:sp>
      <p:cxnSp>
        <p:nvCxnSpPr>
          <p:cNvPr id="37" name="Straight Connector 36"/>
          <p:cNvCxnSpPr/>
          <p:nvPr/>
        </p:nvCxnSpPr>
        <p:spPr>
          <a:xfrm flipV="1">
            <a:off x="244396" y="5134312"/>
            <a:ext cx="1738131" cy="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244396" y="5339206"/>
            <a:ext cx="1738131" cy="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188840" y="5357270"/>
            <a:ext cx="18967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600" dirty="0"/>
              <a:t>+King(</a:t>
            </a:r>
            <a:r>
              <a:rPr lang="en-CA" sz="600" dirty="0" err="1"/>
              <a:t>Game:ChessGame</a:t>
            </a:r>
            <a:r>
              <a:rPr lang="en-CA" sz="600" dirty="0"/>
              <a:t>, </a:t>
            </a:r>
            <a:r>
              <a:rPr lang="en-CA" sz="600" dirty="0" err="1"/>
              <a:t>Owner:String</a:t>
            </a:r>
            <a:r>
              <a:rPr lang="en-CA" sz="600" dirty="0"/>
              <a:t>, </a:t>
            </a:r>
            <a:r>
              <a:rPr lang="en-CA" sz="600" dirty="0" err="1"/>
              <a:t>InitialLocation:ChessLocation</a:t>
            </a:r>
            <a:r>
              <a:rPr lang="en-CA" sz="600" dirty="0"/>
              <a:t>, </a:t>
            </a:r>
            <a:r>
              <a:rPr lang="en-CA" sz="600" dirty="0" err="1"/>
              <a:t>id:char</a:t>
            </a:r>
            <a:r>
              <a:rPr lang="en-CA" sz="600" dirty="0"/>
              <a:t>)</a:t>
            </a:r>
          </a:p>
          <a:p>
            <a:r>
              <a:rPr lang="en-CA" sz="600" dirty="0"/>
              <a:t>+</a:t>
            </a:r>
            <a:r>
              <a:rPr lang="en-CA" sz="600" dirty="0" err="1"/>
              <a:t>isLegal</a:t>
            </a:r>
            <a:r>
              <a:rPr lang="en-CA" sz="600" dirty="0"/>
              <a:t>(</a:t>
            </a:r>
            <a:r>
              <a:rPr lang="en-CA" sz="600" dirty="0" err="1"/>
              <a:t>ChessLocation</a:t>
            </a:r>
            <a:r>
              <a:rPr lang="en-CA" sz="600" dirty="0"/>
              <a:t>):</a:t>
            </a:r>
            <a:r>
              <a:rPr lang="en-CA" sz="600" dirty="0" err="1"/>
              <a:t>boolean</a:t>
            </a:r>
            <a:endParaRPr lang="en-CA" sz="600" dirty="0"/>
          </a:p>
          <a:p>
            <a:r>
              <a:rPr lang="en-CA" sz="600" dirty="0"/>
              <a:t>+</a:t>
            </a:r>
            <a:r>
              <a:rPr lang="en-CA" sz="600" dirty="0" err="1"/>
              <a:t>moveTo</a:t>
            </a:r>
            <a:r>
              <a:rPr lang="en-CA" sz="600" dirty="0"/>
              <a:t>(</a:t>
            </a:r>
            <a:r>
              <a:rPr lang="en-CA" sz="600" dirty="0" err="1"/>
              <a:t>ChessLocation</a:t>
            </a:r>
            <a:r>
              <a:rPr lang="en-CA" sz="600" dirty="0"/>
              <a:t>):</a:t>
            </a:r>
            <a:r>
              <a:rPr lang="en-CA" sz="600" dirty="0" err="1"/>
              <a:t>boolean</a:t>
            </a:r>
            <a:endParaRPr lang="en-CA" sz="600" dirty="0"/>
          </a:p>
          <a:p>
            <a:r>
              <a:rPr lang="en-CA" sz="600" dirty="0"/>
              <a:t>+</a:t>
            </a:r>
            <a:r>
              <a:rPr lang="en-CA" sz="600" dirty="0" err="1"/>
              <a:t>locationInDanger</a:t>
            </a:r>
            <a:r>
              <a:rPr lang="en-CA" sz="600" dirty="0"/>
              <a:t>(</a:t>
            </a:r>
            <a:r>
              <a:rPr lang="en-CA" sz="600" dirty="0" err="1"/>
              <a:t>ChessLocation</a:t>
            </a:r>
            <a:r>
              <a:rPr lang="en-CA" sz="600" dirty="0"/>
              <a:t>):</a:t>
            </a:r>
            <a:r>
              <a:rPr lang="en-CA" sz="600" dirty="0" err="1"/>
              <a:t>ChessPiece</a:t>
            </a:r>
            <a:endParaRPr lang="en-CA" sz="600" dirty="0"/>
          </a:p>
          <a:p>
            <a:r>
              <a:rPr lang="en-CA" sz="600" dirty="0"/>
              <a:t>+check():</a:t>
            </a:r>
            <a:r>
              <a:rPr lang="en-CA" sz="600" dirty="0" err="1"/>
              <a:t>ChessPiece</a:t>
            </a:r>
            <a:endParaRPr lang="en-CA" sz="600" dirty="0"/>
          </a:p>
          <a:p>
            <a:r>
              <a:rPr lang="en-CA" sz="600" dirty="0"/>
              <a:t>#</a:t>
            </a:r>
            <a:r>
              <a:rPr lang="en-CA" sz="600" dirty="0" err="1"/>
              <a:t>updateThreateningLocations</a:t>
            </a:r>
            <a:r>
              <a:rPr lang="en-CA" sz="600" dirty="0"/>
              <a:t>():void</a:t>
            </a:r>
          </a:p>
          <a:p>
            <a:endParaRPr lang="en-CA" sz="600" dirty="0"/>
          </a:p>
          <a:p>
            <a:endParaRPr lang="en-CA" sz="600" dirty="0"/>
          </a:p>
        </p:txBody>
      </p:sp>
      <p:sp>
        <p:nvSpPr>
          <p:cNvPr id="40" name="Rectangle 39"/>
          <p:cNvSpPr/>
          <p:nvPr/>
        </p:nvSpPr>
        <p:spPr>
          <a:xfrm>
            <a:off x="2244603" y="4965037"/>
            <a:ext cx="1738131" cy="110092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 sz="600"/>
          </a:p>
        </p:txBody>
      </p:sp>
      <p:sp>
        <p:nvSpPr>
          <p:cNvPr id="41" name="TextBox 40"/>
          <p:cNvSpPr txBox="1"/>
          <p:nvPr/>
        </p:nvSpPr>
        <p:spPr>
          <a:xfrm>
            <a:off x="2244602" y="4965037"/>
            <a:ext cx="173813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600"/>
              <a:t>Queen</a:t>
            </a:r>
          </a:p>
        </p:txBody>
      </p:sp>
      <p:cxnSp>
        <p:nvCxnSpPr>
          <p:cNvPr id="42" name="Straight Connector 41"/>
          <p:cNvCxnSpPr/>
          <p:nvPr/>
        </p:nvCxnSpPr>
        <p:spPr>
          <a:xfrm flipV="1">
            <a:off x="2244604" y="5134312"/>
            <a:ext cx="1738131" cy="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2244604" y="5339206"/>
            <a:ext cx="1738131" cy="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2189048" y="5357270"/>
            <a:ext cx="18967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600" dirty="0"/>
              <a:t>+Queen(</a:t>
            </a:r>
            <a:r>
              <a:rPr lang="en-CA" sz="600" dirty="0" err="1"/>
              <a:t>Game:ChessGame</a:t>
            </a:r>
            <a:r>
              <a:rPr lang="en-CA" sz="600" dirty="0"/>
              <a:t>, </a:t>
            </a:r>
            <a:r>
              <a:rPr lang="en-CA" sz="600" dirty="0" err="1"/>
              <a:t>Owner:String</a:t>
            </a:r>
            <a:r>
              <a:rPr lang="en-CA" sz="600" dirty="0"/>
              <a:t>, </a:t>
            </a:r>
            <a:r>
              <a:rPr lang="en-CA" sz="600" dirty="0" err="1"/>
              <a:t>InitialLocation:ChessLocation</a:t>
            </a:r>
            <a:r>
              <a:rPr lang="en-CA" sz="600" dirty="0"/>
              <a:t>, </a:t>
            </a:r>
            <a:r>
              <a:rPr lang="en-CA" sz="600" dirty="0" err="1"/>
              <a:t>id:char</a:t>
            </a:r>
            <a:r>
              <a:rPr lang="en-CA" sz="600" dirty="0"/>
              <a:t>)</a:t>
            </a:r>
          </a:p>
          <a:p>
            <a:r>
              <a:rPr lang="en-CA" sz="600" dirty="0"/>
              <a:t>+</a:t>
            </a:r>
            <a:r>
              <a:rPr lang="en-CA" sz="600" dirty="0" err="1"/>
              <a:t>isLegal</a:t>
            </a:r>
            <a:r>
              <a:rPr lang="en-CA" sz="600" dirty="0"/>
              <a:t>(</a:t>
            </a:r>
            <a:r>
              <a:rPr lang="en-CA" sz="600" dirty="0" err="1"/>
              <a:t>ChessLocation</a:t>
            </a:r>
            <a:r>
              <a:rPr lang="en-CA" sz="600" dirty="0"/>
              <a:t>):</a:t>
            </a:r>
            <a:r>
              <a:rPr lang="en-CA" sz="600" dirty="0" err="1"/>
              <a:t>boolean</a:t>
            </a:r>
            <a:endParaRPr lang="en-CA" sz="600" dirty="0"/>
          </a:p>
          <a:p>
            <a:r>
              <a:rPr lang="en-CA" sz="600" dirty="0"/>
              <a:t>+</a:t>
            </a:r>
            <a:r>
              <a:rPr lang="en-CA" sz="600" dirty="0" err="1"/>
              <a:t>moveTo</a:t>
            </a:r>
            <a:r>
              <a:rPr lang="en-CA" sz="600" dirty="0"/>
              <a:t>(</a:t>
            </a:r>
            <a:r>
              <a:rPr lang="en-CA" sz="600" dirty="0" err="1"/>
              <a:t>ChessLocation</a:t>
            </a:r>
            <a:r>
              <a:rPr lang="en-CA" sz="600" dirty="0"/>
              <a:t>):</a:t>
            </a:r>
            <a:r>
              <a:rPr lang="en-CA" sz="600" dirty="0" err="1"/>
              <a:t>boolean</a:t>
            </a:r>
            <a:endParaRPr lang="en-CA" sz="600" dirty="0"/>
          </a:p>
          <a:p>
            <a:r>
              <a:rPr lang="en-CA" sz="600" dirty="0"/>
              <a:t>#</a:t>
            </a:r>
            <a:r>
              <a:rPr lang="en-CA" sz="600" dirty="0" err="1"/>
              <a:t>updateThreateningLocations</a:t>
            </a:r>
            <a:r>
              <a:rPr lang="en-CA" sz="600" dirty="0"/>
              <a:t>(</a:t>
            </a:r>
            <a:r>
              <a:rPr lang="en-CA" sz="600" dirty="0" err="1"/>
              <a:t>ChessLocation</a:t>
            </a:r>
            <a:r>
              <a:rPr lang="en-CA" sz="600" dirty="0"/>
              <a:t>)</a:t>
            </a:r>
          </a:p>
          <a:p>
            <a:endParaRPr lang="en-CA" sz="600" dirty="0"/>
          </a:p>
        </p:txBody>
      </p:sp>
      <p:sp>
        <p:nvSpPr>
          <p:cNvPr id="53" name="Rectangle 52"/>
          <p:cNvSpPr/>
          <p:nvPr/>
        </p:nvSpPr>
        <p:spPr>
          <a:xfrm>
            <a:off x="4300366" y="4965035"/>
            <a:ext cx="1738131" cy="110093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4" name="TextBox 53"/>
          <p:cNvSpPr txBox="1"/>
          <p:nvPr/>
        </p:nvSpPr>
        <p:spPr>
          <a:xfrm>
            <a:off x="4300365" y="4965035"/>
            <a:ext cx="173813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600"/>
              <a:t>Bishop</a:t>
            </a:r>
          </a:p>
        </p:txBody>
      </p:sp>
      <p:cxnSp>
        <p:nvCxnSpPr>
          <p:cNvPr id="55" name="Straight Connector 54"/>
          <p:cNvCxnSpPr/>
          <p:nvPr/>
        </p:nvCxnSpPr>
        <p:spPr>
          <a:xfrm flipV="1">
            <a:off x="4300367" y="5134310"/>
            <a:ext cx="1738131" cy="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4300367" y="5339204"/>
            <a:ext cx="1738131" cy="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4252828" y="5357264"/>
            <a:ext cx="18967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600" dirty="0"/>
              <a:t>+Bishop(</a:t>
            </a:r>
            <a:r>
              <a:rPr lang="en-CA" sz="600" dirty="0" err="1"/>
              <a:t>Game:ChessGame</a:t>
            </a:r>
            <a:r>
              <a:rPr lang="en-CA" sz="600" dirty="0"/>
              <a:t>, </a:t>
            </a:r>
            <a:r>
              <a:rPr lang="en-CA" sz="600" dirty="0" err="1"/>
              <a:t>Owner:String</a:t>
            </a:r>
            <a:r>
              <a:rPr lang="en-CA" sz="600" dirty="0"/>
              <a:t>, </a:t>
            </a:r>
            <a:r>
              <a:rPr lang="en-CA" sz="600" dirty="0" err="1"/>
              <a:t>InitialLocation:ChessLocation</a:t>
            </a:r>
            <a:r>
              <a:rPr lang="en-CA" sz="600" dirty="0"/>
              <a:t>, </a:t>
            </a:r>
            <a:r>
              <a:rPr lang="en-CA" sz="600" dirty="0" err="1"/>
              <a:t>id:char</a:t>
            </a:r>
            <a:r>
              <a:rPr lang="en-CA" sz="600" dirty="0"/>
              <a:t>)</a:t>
            </a:r>
          </a:p>
          <a:p>
            <a:r>
              <a:rPr lang="en-CA" sz="600" dirty="0"/>
              <a:t>+</a:t>
            </a:r>
            <a:r>
              <a:rPr lang="en-CA" sz="600" dirty="0" err="1"/>
              <a:t>isLegal</a:t>
            </a:r>
            <a:r>
              <a:rPr lang="en-CA" sz="600" dirty="0"/>
              <a:t>(</a:t>
            </a:r>
            <a:r>
              <a:rPr lang="en-CA" sz="600" dirty="0" err="1"/>
              <a:t>ChessLocation</a:t>
            </a:r>
            <a:r>
              <a:rPr lang="en-CA" sz="600" dirty="0"/>
              <a:t>):</a:t>
            </a:r>
            <a:r>
              <a:rPr lang="en-CA" sz="600" dirty="0" err="1"/>
              <a:t>boolean</a:t>
            </a:r>
            <a:endParaRPr lang="en-CA" sz="600" dirty="0"/>
          </a:p>
          <a:p>
            <a:r>
              <a:rPr lang="en-CA" sz="600" dirty="0"/>
              <a:t>+</a:t>
            </a:r>
            <a:r>
              <a:rPr lang="en-CA" sz="600" dirty="0" err="1"/>
              <a:t>moveTo</a:t>
            </a:r>
            <a:r>
              <a:rPr lang="en-CA" sz="600" dirty="0"/>
              <a:t>(</a:t>
            </a:r>
            <a:r>
              <a:rPr lang="en-CA" sz="600" dirty="0" err="1"/>
              <a:t>ChessLocation</a:t>
            </a:r>
            <a:r>
              <a:rPr lang="en-CA" sz="600" dirty="0"/>
              <a:t>):</a:t>
            </a:r>
            <a:r>
              <a:rPr lang="en-CA" sz="600" dirty="0" err="1"/>
              <a:t>boolean</a:t>
            </a:r>
            <a:endParaRPr lang="en-CA" sz="600" dirty="0"/>
          </a:p>
          <a:p>
            <a:r>
              <a:rPr lang="en-CA" sz="600" dirty="0"/>
              <a:t>#</a:t>
            </a:r>
            <a:r>
              <a:rPr lang="en-CA" sz="600" dirty="0" err="1"/>
              <a:t>updateThreateningLocations</a:t>
            </a:r>
            <a:r>
              <a:rPr lang="en-CA" sz="600" dirty="0"/>
              <a:t>(</a:t>
            </a:r>
            <a:r>
              <a:rPr lang="en-CA" sz="600" dirty="0" err="1"/>
              <a:t>ChessLocation</a:t>
            </a:r>
            <a:r>
              <a:rPr lang="en-CA" sz="600" dirty="0"/>
              <a:t>)</a:t>
            </a:r>
          </a:p>
          <a:p>
            <a:endParaRPr lang="en-CA" sz="600" dirty="0"/>
          </a:p>
        </p:txBody>
      </p:sp>
      <p:sp>
        <p:nvSpPr>
          <p:cNvPr id="58" name="Rectangle 57"/>
          <p:cNvSpPr/>
          <p:nvPr/>
        </p:nvSpPr>
        <p:spPr>
          <a:xfrm>
            <a:off x="6356129" y="4965033"/>
            <a:ext cx="1738131" cy="110093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 sz="600"/>
          </a:p>
        </p:txBody>
      </p:sp>
      <p:sp>
        <p:nvSpPr>
          <p:cNvPr id="59" name="TextBox 58"/>
          <p:cNvSpPr txBox="1"/>
          <p:nvPr/>
        </p:nvSpPr>
        <p:spPr>
          <a:xfrm>
            <a:off x="6356128" y="4965033"/>
            <a:ext cx="173813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600"/>
              <a:t>Knight</a:t>
            </a:r>
          </a:p>
        </p:txBody>
      </p:sp>
      <p:cxnSp>
        <p:nvCxnSpPr>
          <p:cNvPr id="60" name="Straight Connector 59"/>
          <p:cNvCxnSpPr/>
          <p:nvPr/>
        </p:nvCxnSpPr>
        <p:spPr>
          <a:xfrm flipV="1">
            <a:off x="6356130" y="5134308"/>
            <a:ext cx="1738131" cy="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6356130" y="5339202"/>
            <a:ext cx="1738131" cy="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6300574" y="5357266"/>
            <a:ext cx="189677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600" dirty="0"/>
              <a:t>+Knight(</a:t>
            </a:r>
            <a:r>
              <a:rPr lang="en-CA" sz="600" dirty="0" err="1"/>
              <a:t>Game:ChessGame</a:t>
            </a:r>
            <a:r>
              <a:rPr lang="en-CA" sz="600" dirty="0"/>
              <a:t>, </a:t>
            </a:r>
            <a:r>
              <a:rPr lang="en-CA" sz="600" dirty="0" err="1"/>
              <a:t>Owner:String</a:t>
            </a:r>
            <a:r>
              <a:rPr lang="en-CA" sz="600" dirty="0"/>
              <a:t>, </a:t>
            </a:r>
            <a:r>
              <a:rPr lang="en-CA" sz="600" dirty="0" err="1"/>
              <a:t>InitialLocation:ChessLocation</a:t>
            </a:r>
            <a:r>
              <a:rPr lang="en-CA" sz="600" dirty="0"/>
              <a:t>, </a:t>
            </a:r>
            <a:r>
              <a:rPr lang="en-CA" sz="600" dirty="0" err="1"/>
              <a:t>id:char</a:t>
            </a:r>
            <a:r>
              <a:rPr lang="en-CA" sz="600" dirty="0"/>
              <a:t>)</a:t>
            </a:r>
          </a:p>
          <a:p>
            <a:r>
              <a:rPr lang="en-CA" sz="600" dirty="0"/>
              <a:t>+</a:t>
            </a:r>
            <a:r>
              <a:rPr lang="en-CA" sz="600" dirty="0" err="1"/>
              <a:t>moveTo</a:t>
            </a:r>
            <a:r>
              <a:rPr lang="en-CA" sz="600" dirty="0"/>
              <a:t>(</a:t>
            </a:r>
            <a:r>
              <a:rPr lang="en-CA" sz="600" dirty="0" err="1"/>
              <a:t>ChessLocation</a:t>
            </a:r>
            <a:r>
              <a:rPr lang="en-CA" sz="600" dirty="0"/>
              <a:t>):Boolean</a:t>
            </a:r>
          </a:p>
          <a:p>
            <a:r>
              <a:rPr lang="en-CA" sz="600" dirty="0"/>
              <a:t>#</a:t>
            </a:r>
            <a:r>
              <a:rPr lang="en-CA" sz="600" dirty="0" err="1"/>
              <a:t>updateThreateningLocations</a:t>
            </a:r>
            <a:r>
              <a:rPr lang="en-CA" sz="600" dirty="0"/>
              <a:t>(</a:t>
            </a:r>
            <a:r>
              <a:rPr lang="en-CA" sz="600" dirty="0" err="1"/>
              <a:t>ChessLocation</a:t>
            </a:r>
            <a:r>
              <a:rPr lang="en-CA" sz="600" dirty="0"/>
              <a:t>)</a:t>
            </a:r>
          </a:p>
          <a:p>
            <a:r>
              <a:rPr lang="en-CA" sz="600" dirty="0"/>
              <a:t>#</a:t>
            </a:r>
            <a:r>
              <a:rPr lang="en-CA" sz="600" dirty="0" err="1"/>
              <a:t>checkLineOfSight</a:t>
            </a:r>
            <a:r>
              <a:rPr lang="en-CA" sz="600" dirty="0"/>
              <a:t>(</a:t>
            </a:r>
            <a:r>
              <a:rPr lang="en-CA" sz="600" dirty="0" err="1"/>
              <a:t>ChessLocation</a:t>
            </a:r>
            <a:r>
              <a:rPr lang="en-CA" sz="600" dirty="0"/>
              <a:t>, </a:t>
            </a:r>
            <a:r>
              <a:rPr lang="en-CA" sz="600" dirty="0" err="1"/>
              <a:t>ChessLocation</a:t>
            </a:r>
            <a:r>
              <a:rPr lang="en-CA" sz="600" dirty="0"/>
              <a:t>):</a:t>
            </a:r>
            <a:r>
              <a:rPr lang="en-CA" sz="600" dirty="0" err="1"/>
              <a:t>boolean</a:t>
            </a:r>
            <a:endParaRPr lang="en-CA" sz="600" dirty="0"/>
          </a:p>
          <a:p>
            <a:endParaRPr lang="en-CA" sz="600" dirty="0"/>
          </a:p>
        </p:txBody>
      </p:sp>
      <p:sp>
        <p:nvSpPr>
          <p:cNvPr id="63" name="Rectangle 62"/>
          <p:cNvSpPr/>
          <p:nvPr/>
        </p:nvSpPr>
        <p:spPr>
          <a:xfrm>
            <a:off x="8356337" y="4965031"/>
            <a:ext cx="1738131" cy="110093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4" name="TextBox 63"/>
          <p:cNvSpPr txBox="1"/>
          <p:nvPr/>
        </p:nvSpPr>
        <p:spPr>
          <a:xfrm>
            <a:off x="8470690" y="4965031"/>
            <a:ext cx="132504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600"/>
              <a:t>Rook</a:t>
            </a:r>
          </a:p>
        </p:txBody>
      </p:sp>
      <p:cxnSp>
        <p:nvCxnSpPr>
          <p:cNvPr id="65" name="Straight Connector 64"/>
          <p:cNvCxnSpPr/>
          <p:nvPr/>
        </p:nvCxnSpPr>
        <p:spPr>
          <a:xfrm flipV="1">
            <a:off x="8356338" y="5134306"/>
            <a:ext cx="1738131" cy="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8356338" y="5339200"/>
            <a:ext cx="1738131" cy="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8300782" y="5357264"/>
            <a:ext cx="18967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600" dirty="0"/>
              <a:t>+Rook(</a:t>
            </a:r>
            <a:r>
              <a:rPr lang="en-CA" sz="600" dirty="0" err="1"/>
              <a:t>Game:ChessGame</a:t>
            </a:r>
            <a:r>
              <a:rPr lang="en-CA" sz="600" dirty="0"/>
              <a:t>, </a:t>
            </a:r>
            <a:r>
              <a:rPr lang="en-CA" sz="600" dirty="0" err="1"/>
              <a:t>Owner:String</a:t>
            </a:r>
            <a:r>
              <a:rPr lang="en-CA" sz="600" dirty="0"/>
              <a:t>, </a:t>
            </a:r>
            <a:r>
              <a:rPr lang="en-CA" sz="600" dirty="0" err="1"/>
              <a:t>InitialLocation:ChessLocation</a:t>
            </a:r>
            <a:r>
              <a:rPr lang="en-CA" sz="600" dirty="0"/>
              <a:t>, </a:t>
            </a:r>
            <a:r>
              <a:rPr lang="en-CA" sz="600" dirty="0" err="1"/>
              <a:t>id:char</a:t>
            </a:r>
            <a:r>
              <a:rPr lang="en-CA" sz="600" dirty="0"/>
              <a:t>)</a:t>
            </a:r>
          </a:p>
          <a:p>
            <a:r>
              <a:rPr lang="en-CA" sz="600" dirty="0"/>
              <a:t>+</a:t>
            </a:r>
            <a:r>
              <a:rPr lang="en-CA" sz="600" dirty="0" err="1"/>
              <a:t>isLegal</a:t>
            </a:r>
            <a:r>
              <a:rPr lang="en-CA" sz="600" dirty="0"/>
              <a:t>(</a:t>
            </a:r>
            <a:r>
              <a:rPr lang="en-CA" sz="600" dirty="0" err="1"/>
              <a:t>ChessLocation</a:t>
            </a:r>
            <a:r>
              <a:rPr lang="en-CA" sz="600" dirty="0"/>
              <a:t>):</a:t>
            </a:r>
            <a:r>
              <a:rPr lang="en-CA" sz="600" dirty="0" err="1"/>
              <a:t>boolean</a:t>
            </a:r>
            <a:endParaRPr lang="en-CA" sz="600" dirty="0"/>
          </a:p>
          <a:p>
            <a:r>
              <a:rPr lang="en-CA" sz="600" dirty="0"/>
              <a:t>+</a:t>
            </a:r>
            <a:r>
              <a:rPr lang="en-CA" sz="600" dirty="0" err="1"/>
              <a:t>moveTo</a:t>
            </a:r>
            <a:r>
              <a:rPr lang="en-CA" sz="600" dirty="0"/>
              <a:t>(</a:t>
            </a:r>
            <a:r>
              <a:rPr lang="en-CA" sz="600" dirty="0" err="1"/>
              <a:t>ChessLocation</a:t>
            </a:r>
            <a:r>
              <a:rPr lang="en-CA" sz="600" dirty="0"/>
              <a:t>):</a:t>
            </a:r>
            <a:r>
              <a:rPr lang="en-CA" sz="600" dirty="0" err="1"/>
              <a:t>boolean</a:t>
            </a:r>
            <a:endParaRPr lang="en-CA" sz="600" dirty="0"/>
          </a:p>
          <a:p>
            <a:r>
              <a:rPr lang="en-CA" sz="600" dirty="0"/>
              <a:t>#</a:t>
            </a:r>
            <a:r>
              <a:rPr lang="en-CA" sz="600" dirty="0" err="1"/>
              <a:t>updateThreateningLocations</a:t>
            </a:r>
            <a:r>
              <a:rPr lang="en-CA" sz="600" dirty="0"/>
              <a:t>(</a:t>
            </a:r>
            <a:r>
              <a:rPr lang="en-CA" sz="600" dirty="0" err="1"/>
              <a:t>ChessLocation</a:t>
            </a:r>
            <a:r>
              <a:rPr lang="en-CA" sz="600" dirty="0"/>
              <a:t>)</a:t>
            </a:r>
          </a:p>
          <a:p>
            <a:endParaRPr lang="en-CA" sz="600" dirty="0"/>
          </a:p>
        </p:txBody>
      </p:sp>
      <p:sp>
        <p:nvSpPr>
          <p:cNvPr id="72" name="Rectangle 71"/>
          <p:cNvSpPr/>
          <p:nvPr/>
        </p:nvSpPr>
        <p:spPr>
          <a:xfrm>
            <a:off x="10311914" y="4965031"/>
            <a:ext cx="1738131" cy="110093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73" name="TextBox 72"/>
          <p:cNvSpPr txBox="1"/>
          <p:nvPr/>
        </p:nvSpPr>
        <p:spPr>
          <a:xfrm>
            <a:off x="10311913" y="4965031"/>
            <a:ext cx="1738132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600"/>
              <a:t>Pawn</a:t>
            </a:r>
          </a:p>
        </p:txBody>
      </p:sp>
      <p:cxnSp>
        <p:nvCxnSpPr>
          <p:cNvPr id="74" name="Straight Connector 73"/>
          <p:cNvCxnSpPr/>
          <p:nvPr/>
        </p:nvCxnSpPr>
        <p:spPr>
          <a:xfrm flipV="1">
            <a:off x="10311915" y="5134306"/>
            <a:ext cx="1738131" cy="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10311915" y="5339200"/>
            <a:ext cx="1738131" cy="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10256359" y="5357264"/>
            <a:ext cx="189677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600" dirty="0"/>
              <a:t>+Pawn(</a:t>
            </a:r>
            <a:r>
              <a:rPr lang="en-CA" sz="600" dirty="0" err="1"/>
              <a:t>Game:ChessGame</a:t>
            </a:r>
            <a:r>
              <a:rPr lang="en-CA" sz="600" dirty="0"/>
              <a:t>, </a:t>
            </a:r>
            <a:r>
              <a:rPr lang="en-CA" sz="600" dirty="0" err="1"/>
              <a:t>Owner:String</a:t>
            </a:r>
            <a:r>
              <a:rPr lang="en-CA" sz="600" dirty="0"/>
              <a:t>, </a:t>
            </a:r>
            <a:r>
              <a:rPr lang="en-CA" sz="600" dirty="0" err="1"/>
              <a:t>InitialLocation:ChessLocation</a:t>
            </a:r>
            <a:r>
              <a:rPr lang="en-CA" sz="600" dirty="0"/>
              <a:t>, </a:t>
            </a:r>
            <a:r>
              <a:rPr lang="en-CA" sz="600" dirty="0" err="1"/>
              <a:t>id:char</a:t>
            </a:r>
            <a:r>
              <a:rPr lang="en-CA" sz="600" dirty="0"/>
              <a:t>)</a:t>
            </a:r>
          </a:p>
          <a:p>
            <a:r>
              <a:rPr lang="en-CA" sz="600" dirty="0"/>
              <a:t>+</a:t>
            </a:r>
            <a:r>
              <a:rPr lang="en-CA" sz="600" dirty="0" err="1"/>
              <a:t>moveTo</a:t>
            </a:r>
            <a:r>
              <a:rPr lang="en-CA" sz="600" dirty="0"/>
              <a:t>(</a:t>
            </a:r>
            <a:r>
              <a:rPr lang="en-CA" sz="600" dirty="0" err="1"/>
              <a:t>ChessLocation</a:t>
            </a:r>
            <a:r>
              <a:rPr lang="en-CA" sz="600" dirty="0"/>
              <a:t>):Boolean</a:t>
            </a:r>
          </a:p>
          <a:p>
            <a:r>
              <a:rPr lang="en-CA" sz="600" dirty="0"/>
              <a:t>#</a:t>
            </a:r>
            <a:r>
              <a:rPr lang="en-CA" sz="600" dirty="0" err="1"/>
              <a:t>updateThreateningLocations</a:t>
            </a:r>
            <a:r>
              <a:rPr lang="en-CA" sz="600" dirty="0"/>
              <a:t>(</a:t>
            </a:r>
            <a:r>
              <a:rPr lang="en-CA" sz="600" dirty="0" err="1"/>
              <a:t>ChessLocation</a:t>
            </a:r>
            <a:r>
              <a:rPr lang="en-CA" sz="600" dirty="0"/>
              <a:t>)</a:t>
            </a:r>
          </a:p>
          <a:p>
            <a:r>
              <a:rPr lang="en-CA" sz="600" dirty="0"/>
              <a:t>#</a:t>
            </a:r>
            <a:r>
              <a:rPr lang="en-CA" sz="600" dirty="0" err="1"/>
              <a:t>checkLineOfSight</a:t>
            </a:r>
            <a:r>
              <a:rPr lang="en-CA" sz="600" dirty="0"/>
              <a:t>(</a:t>
            </a:r>
            <a:r>
              <a:rPr lang="en-CA" sz="600" dirty="0" err="1"/>
              <a:t>ChessLocation</a:t>
            </a:r>
            <a:r>
              <a:rPr lang="en-CA" sz="600" dirty="0"/>
              <a:t>, </a:t>
            </a:r>
            <a:r>
              <a:rPr lang="en-CA" sz="600" dirty="0" err="1"/>
              <a:t>ChessLocation</a:t>
            </a:r>
            <a:r>
              <a:rPr lang="en-CA" sz="600" dirty="0"/>
              <a:t>):</a:t>
            </a:r>
            <a:r>
              <a:rPr lang="en-CA" sz="600" dirty="0" err="1"/>
              <a:t>boolean</a:t>
            </a:r>
            <a:endParaRPr lang="en-CA" sz="600" dirty="0"/>
          </a:p>
          <a:p>
            <a:endParaRPr lang="en-CA" sz="600" dirty="0"/>
          </a:p>
        </p:txBody>
      </p:sp>
      <p:sp>
        <p:nvSpPr>
          <p:cNvPr id="77" name="Rectangle 76"/>
          <p:cNvSpPr/>
          <p:nvPr/>
        </p:nvSpPr>
        <p:spPr>
          <a:xfrm>
            <a:off x="5277419" y="1976345"/>
            <a:ext cx="1940805" cy="214323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 sz="600"/>
          </a:p>
        </p:txBody>
      </p:sp>
      <p:sp>
        <p:nvSpPr>
          <p:cNvPr id="78" name="TextBox 77"/>
          <p:cNvSpPr txBox="1"/>
          <p:nvPr/>
        </p:nvSpPr>
        <p:spPr>
          <a:xfrm>
            <a:off x="5502884" y="1985634"/>
            <a:ext cx="132660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600" i="1" dirty="0" err="1"/>
              <a:t>ChessPiece</a:t>
            </a:r>
            <a:endParaRPr lang="en-CA" sz="600" i="1" dirty="0"/>
          </a:p>
        </p:txBody>
      </p:sp>
      <p:cxnSp>
        <p:nvCxnSpPr>
          <p:cNvPr id="79" name="Straight Connector 78"/>
          <p:cNvCxnSpPr/>
          <p:nvPr/>
        </p:nvCxnSpPr>
        <p:spPr>
          <a:xfrm>
            <a:off x="5277421" y="2163690"/>
            <a:ext cx="1940803" cy="661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0" name="TextBox 79"/>
          <p:cNvSpPr txBox="1"/>
          <p:nvPr/>
        </p:nvSpPr>
        <p:spPr>
          <a:xfrm>
            <a:off x="5265496" y="2181750"/>
            <a:ext cx="17401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600" u="sng" dirty="0"/>
              <a:t>#</a:t>
            </a:r>
            <a:r>
              <a:rPr lang="en-CA" sz="600" dirty="0" err="1"/>
              <a:t>threateningLocations:ArrayList</a:t>
            </a:r>
            <a:r>
              <a:rPr lang="en-CA" sz="600" dirty="0"/>
              <a:t>&lt;</a:t>
            </a:r>
            <a:r>
              <a:rPr lang="en-CA" sz="600" dirty="0" err="1"/>
              <a:t>ChessLocation</a:t>
            </a:r>
            <a:r>
              <a:rPr lang="en-CA" sz="600" dirty="0"/>
              <a:t>&gt;</a:t>
            </a:r>
          </a:p>
          <a:p>
            <a:r>
              <a:rPr lang="en-CA" sz="600" dirty="0"/>
              <a:t>#</a:t>
            </a:r>
            <a:r>
              <a:rPr lang="en-CA" sz="600" dirty="0" err="1"/>
              <a:t>id:char</a:t>
            </a:r>
            <a:endParaRPr lang="en-CA" sz="600" dirty="0"/>
          </a:p>
        </p:txBody>
      </p:sp>
      <p:sp>
        <p:nvSpPr>
          <p:cNvPr id="81" name="TextBox 80"/>
          <p:cNvSpPr txBox="1"/>
          <p:nvPr/>
        </p:nvSpPr>
        <p:spPr>
          <a:xfrm>
            <a:off x="5242453" y="2438846"/>
            <a:ext cx="217897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600" dirty="0"/>
              <a:t>+</a:t>
            </a:r>
            <a:r>
              <a:rPr lang="en-CA" sz="600" dirty="0" err="1"/>
              <a:t>ChessPiece</a:t>
            </a:r>
            <a:r>
              <a:rPr lang="en-CA" sz="600" dirty="0"/>
              <a:t>(</a:t>
            </a:r>
            <a:r>
              <a:rPr lang="en-CA" sz="600" dirty="0" err="1"/>
              <a:t>Game:ChessGame</a:t>
            </a:r>
            <a:r>
              <a:rPr lang="en-CA" sz="600" dirty="0"/>
              <a:t>, </a:t>
            </a:r>
            <a:r>
              <a:rPr lang="en-CA" sz="600" dirty="0" err="1"/>
              <a:t>Player:String</a:t>
            </a:r>
            <a:r>
              <a:rPr lang="en-CA" sz="600" dirty="0"/>
              <a:t>,                               </a:t>
            </a:r>
            <a:r>
              <a:rPr lang="en-CA" sz="600" dirty="0" err="1"/>
              <a:t>InitialLocation:ChessLocation</a:t>
            </a:r>
            <a:r>
              <a:rPr lang="en-CA" sz="600" dirty="0"/>
              <a:t>)</a:t>
            </a:r>
          </a:p>
          <a:p>
            <a:r>
              <a:rPr lang="en-CA" sz="600" dirty="0"/>
              <a:t>+</a:t>
            </a:r>
            <a:r>
              <a:rPr lang="en-CA" sz="600" dirty="0" err="1"/>
              <a:t>getLocation</a:t>
            </a:r>
            <a:r>
              <a:rPr lang="en-CA" sz="600" dirty="0"/>
              <a:t>():</a:t>
            </a:r>
            <a:r>
              <a:rPr lang="en-CA" sz="600" dirty="0" err="1"/>
              <a:t>ChessLocation</a:t>
            </a:r>
            <a:r>
              <a:rPr lang="en-CA" sz="600" dirty="0"/>
              <a:t> </a:t>
            </a:r>
          </a:p>
          <a:p>
            <a:r>
              <a:rPr lang="en-CA" sz="600" dirty="0"/>
              <a:t>+</a:t>
            </a:r>
            <a:r>
              <a:rPr lang="en-CA" sz="600" dirty="0" err="1"/>
              <a:t>setLocation</a:t>
            </a:r>
            <a:r>
              <a:rPr lang="en-CA" sz="600" dirty="0"/>
              <a:t>(</a:t>
            </a:r>
            <a:r>
              <a:rPr lang="en-CA" sz="600" dirty="0" err="1"/>
              <a:t>ChessLocation</a:t>
            </a:r>
            <a:r>
              <a:rPr lang="en-CA" sz="600" dirty="0"/>
              <a:t>)</a:t>
            </a:r>
          </a:p>
          <a:p>
            <a:r>
              <a:rPr lang="en-CA" sz="600" dirty="0"/>
              <a:t>+</a:t>
            </a:r>
            <a:r>
              <a:rPr lang="en-CA" sz="600" dirty="0" err="1"/>
              <a:t>getGame</a:t>
            </a:r>
            <a:r>
              <a:rPr lang="en-CA" sz="600" dirty="0"/>
              <a:t>():</a:t>
            </a:r>
            <a:r>
              <a:rPr lang="en-CA" sz="600" dirty="0" err="1"/>
              <a:t>ChessGame</a:t>
            </a:r>
            <a:endParaRPr lang="en-CA" sz="600" dirty="0"/>
          </a:p>
          <a:p>
            <a:r>
              <a:rPr lang="en-CA" sz="600" dirty="0"/>
              <a:t>+</a:t>
            </a:r>
            <a:r>
              <a:rPr lang="en-CA" sz="600" dirty="0" err="1"/>
              <a:t>getBoard</a:t>
            </a:r>
            <a:r>
              <a:rPr lang="en-CA" sz="600" dirty="0"/>
              <a:t>():</a:t>
            </a:r>
            <a:r>
              <a:rPr lang="en-CA" sz="600" dirty="0" err="1"/>
              <a:t>ChessPiece</a:t>
            </a:r>
            <a:r>
              <a:rPr lang="en-CA" sz="600" dirty="0"/>
              <a:t>[][]</a:t>
            </a:r>
          </a:p>
          <a:p>
            <a:r>
              <a:rPr lang="en-CA" sz="600" dirty="0"/>
              <a:t>+</a:t>
            </a:r>
            <a:r>
              <a:rPr lang="en-CA" sz="600" dirty="0" err="1"/>
              <a:t>getId</a:t>
            </a:r>
            <a:r>
              <a:rPr lang="en-CA" sz="600" dirty="0"/>
              <a:t>():char</a:t>
            </a:r>
          </a:p>
          <a:p>
            <a:r>
              <a:rPr lang="en-CA" sz="600" dirty="0"/>
              <a:t>+</a:t>
            </a:r>
            <a:r>
              <a:rPr lang="en-CA" sz="600" dirty="0" err="1"/>
              <a:t>getPlayer</a:t>
            </a:r>
            <a:r>
              <a:rPr lang="en-CA" sz="600" dirty="0"/>
              <a:t>():String</a:t>
            </a:r>
          </a:p>
          <a:p>
            <a:r>
              <a:rPr lang="en-CA" sz="600" dirty="0"/>
              <a:t>+</a:t>
            </a:r>
            <a:r>
              <a:rPr lang="en-CA" sz="600" dirty="0" err="1"/>
              <a:t>isLegal</a:t>
            </a:r>
            <a:r>
              <a:rPr lang="en-CA" sz="600" dirty="0"/>
              <a:t>():Boolean</a:t>
            </a:r>
          </a:p>
          <a:p>
            <a:r>
              <a:rPr lang="en-CA" sz="600" dirty="0"/>
              <a:t>+</a:t>
            </a:r>
            <a:r>
              <a:rPr lang="en-CA" sz="600" dirty="0" err="1"/>
              <a:t>moveTo</a:t>
            </a:r>
            <a:r>
              <a:rPr lang="en-CA" sz="600" dirty="0"/>
              <a:t>(</a:t>
            </a:r>
            <a:r>
              <a:rPr lang="en-CA" sz="600" dirty="0" err="1"/>
              <a:t>ChessLocation</a:t>
            </a:r>
            <a:r>
              <a:rPr lang="en-CA" sz="600" dirty="0"/>
              <a:t>):</a:t>
            </a:r>
            <a:r>
              <a:rPr lang="en-CA" sz="600" dirty="0" err="1"/>
              <a:t>boolean</a:t>
            </a:r>
            <a:endParaRPr lang="en-CA" sz="600" dirty="0"/>
          </a:p>
          <a:p>
            <a:r>
              <a:rPr lang="en-CA" sz="600" dirty="0"/>
              <a:t>+</a:t>
            </a:r>
            <a:r>
              <a:rPr lang="en-CA" sz="600" dirty="0" err="1"/>
              <a:t>getThreateningLocations</a:t>
            </a:r>
            <a:r>
              <a:rPr lang="en-CA" sz="600" dirty="0"/>
              <a:t>():</a:t>
            </a:r>
            <a:r>
              <a:rPr lang="en-CA" sz="600" dirty="0" err="1"/>
              <a:t>ArrayList</a:t>
            </a:r>
            <a:r>
              <a:rPr lang="en-CA" sz="600" dirty="0"/>
              <a:t>&lt;</a:t>
            </a:r>
            <a:r>
              <a:rPr lang="en-CA" sz="600" dirty="0" err="1"/>
              <a:t>ChessLocation</a:t>
            </a:r>
            <a:r>
              <a:rPr lang="en-CA" sz="600" dirty="0"/>
              <a:t>&gt;</a:t>
            </a:r>
          </a:p>
          <a:p>
            <a:r>
              <a:rPr lang="en-CA" sz="600" dirty="0"/>
              <a:t>+</a:t>
            </a:r>
            <a:r>
              <a:rPr lang="en-CA" sz="600" dirty="0" err="1"/>
              <a:t>setThreateningLocations</a:t>
            </a:r>
            <a:r>
              <a:rPr lang="en-CA" sz="600" dirty="0"/>
              <a:t>(</a:t>
            </a:r>
            <a:r>
              <a:rPr lang="en-CA" sz="600" dirty="0" err="1"/>
              <a:t>ArrayList</a:t>
            </a:r>
            <a:r>
              <a:rPr lang="en-CA" sz="600" dirty="0"/>
              <a:t>&lt;</a:t>
            </a:r>
            <a:r>
              <a:rPr lang="en-CA" sz="600" dirty="0" err="1"/>
              <a:t>ChessLocation</a:t>
            </a:r>
            <a:r>
              <a:rPr lang="en-CA" sz="600" dirty="0"/>
              <a:t>&gt;):void</a:t>
            </a:r>
          </a:p>
          <a:p>
            <a:r>
              <a:rPr lang="en-CA" sz="600" dirty="0"/>
              <a:t>+</a:t>
            </a:r>
            <a:r>
              <a:rPr lang="en-CA" sz="600" dirty="0" err="1"/>
              <a:t>ToString</a:t>
            </a:r>
            <a:r>
              <a:rPr lang="en-CA" sz="600" dirty="0"/>
              <a:t>():String</a:t>
            </a:r>
          </a:p>
          <a:p>
            <a:r>
              <a:rPr lang="en-CA" sz="600" dirty="0"/>
              <a:t>+check():</a:t>
            </a:r>
            <a:r>
              <a:rPr lang="en-CA" sz="600" dirty="0" err="1"/>
              <a:t>ChessPiece</a:t>
            </a:r>
            <a:endParaRPr lang="en-CA" sz="600" dirty="0"/>
          </a:p>
          <a:p>
            <a:r>
              <a:rPr lang="en-CA" sz="600" dirty="0"/>
              <a:t>+</a:t>
            </a:r>
            <a:r>
              <a:rPr lang="en-CA" sz="600" dirty="0" err="1"/>
              <a:t>anyMovesLeft</a:t>
            </a:r>
            <a:r>
              <a:rPr lang="en-CA" sz="600" dirty="0"/>
              <a:t>():</a:t>
            </a:r>
            <a:r>
              <a:rPr lang="en-CA" sz="600" dirty="0" err="1"/>
              <a:t>boolean</a:t>
            </a:r>
            <a:endParaRPr lang="en-CA" sz="600" dirty="0"/>
          </a:p>
          <a:p>
            <a:r>
              <a:rPr lang="en-CA" sz="600" i="1" dirty="0"/>
              <a:t>#</a:t>
            </a:r>
            <a:r>
              <a:rPr lang="en-CA" sz="600" i="1" dirty="0" err="1"/>
              <a:t>updateThreateningLocations</a:t>
            </a:r>
            <a:r>
              <a:rPr lang="en-CA" sz="600" i="1" dirty="0"/>
              <a:t>():void</a:t>
            </a:r>
          </a:p>
          <a:p>
            <a:r>
              <a:rPr lang="en-CA" sz="600" dirty="0"/>
              <a:t>#</a:t>
            </a:r>
            <a:r>
              <a:rPr lang="en-CA" sz="600" dirty="0" err="1"/>
              <a:t>checkLineOfSight</a:t>
            </a:r>
            <a:r>
              <a:rPr lang="en-CA" sz="600" dirty="0"/>
              <a:t>(</a:t>
            </a:r>
            <a:r>
              <a:rPr lang="en-CA" sz="600" dirty="0" err="1"/>
              <a:t>ChessLocation</a:t>
            </a:r>
            <a:r>
              <a:rPr lang="en-CA" sz="600" dirty="0"/>
              <a:t>, </a:t>
            </a:r>
            <a:r>
              <a:rPr lang="en-CA" sz="600" dirty="0" err="1"/>
              <a:t>ChessLocation</a:t>
            </a:r>
            <a:r>
              <a:rPr lang="en-CA" sz="600" dirty="0"/>
              <a:t>):</a:t>
            </a:r>
            <a:r>
              <a:rPr lang="en-CA" sz="600" dirty="0" err="1"/>
              <a:t>boolean</a:t>
            </a:r>
            <a:endParaRPr lang="en-CA" sz="600" dirty="0"/>
          </a:p>
          <a:p>
            <a:endParaRPr lang="en-CA" sz="600" dirty="0"/>
          </a:p>
        </p:txBody>
      </p:sp>
      <p:cxnSp>
        <p:nvCxnSpPr>
          <p:cNvPr id="89" name="Straight Connector 88"/>
          <p:cNvCxnSpPr/>
          <p:nvPr/>
        </p:nvCxnSpPr>
        <p:spPr>
          <a:xfrm>
            <a:off x="5277420" y="2455604"/>
            <a:ext cx="1940804" cy="314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ectangle 91"/>
          <p:cNvSpPr/>
          <p:nvPr/>
        </p:nvSpPr>
        <p:spPr>
          <a:xfrm>
            <a:off x="1027285" y="2845450"/>
            <a:ext cx="1217316" cy="88919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 sz="600"/>
          </a:p>
        </p:txBody>
      </p:sp>
      <p:sp>
        <p:nvSpPr>
          <p:cNvPr id="93" name="TextBox 92"/>
          <p:cNvSpPr txBox="1"/>
          <p:nvPr/>
        </p:nvSpPr>
        <p:spPr>
          <a:xfrm>
            <a:off x="1027286" y="2845450"/>
            <a:ext cx="121731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600" dirty="0" err="1"/>
              <a:t>ChessLocation</a:t>
            </a:r>
            <a:endParaRPr lang="en-CA" sz="600" dirty="0"/>
          </a:p>
        </p:txBody>
      </p:sp>
      <p:cxnSp>
        <p:nvCxnSpPr>
          <p:cNvPr id="94" name="Straight Connector 93"/>
          <p:cNvCxnSpPr/>
          <p:nvPr/>
        </p:nvCxnSpPr>
        <p:spPr>
          <a:xfrm flipV="1">
            <a:off x="1027285" y="3014728"/>
            <a:ext cx="1217316" cy="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>
            <a:off x="1027285" y="3189683"/>
            <a:ext cx="1217316" cy="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971729" y="3228478"/>
            <a:ext cx="13284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600" dirty="0"/>
              <a:t>+</a:t>
            </a:r>
            <a:r>
              <a:rPr lang="en-CA" sz="600" dirty="0" err="1"/>
              <a:t>ChessLocation</a:t>
            </a:r>
            <a:r>
              <a:rPr lang="en-CA" sz="600" dirty="0"/>
              <a:t>(</a:t>
            </a:r>
            <a:r>
              <a:rPr lang="en-CA" sz="600" dirty="0" err="1"/>
              <a:t>row:int,col:int</a:t>
            </a:r>
            <a:r>
              <a:rPr lang="en-CA" sz="600" dirty="0"/>
              <a:t>)</a:t>
            </a:r>
          </a:p>
          <a:p>
            <a:r>
              <a:rPr lang="en-CA" sz="600" dirty="0"/>
              <a:t>+</a:t>
            </a:r>
            <a:r>
              <a:rPr lang="en-CA" sz="600" dirty="0" err="1"/>
              <a:t>getRow</a:t>
            </a:r>
            <a:r>
              <a:rPr lang="en-CA" sz="600" dirty="0"/>
              <a:t>():</a:t>
            </a:r>
            <a:r>
              <a:rPr lang="en-CA" sz="600" dirty="0" err="1"/>
              <a:t>int</a:t>
            </a:r>
            <a:endParaRPr lang="en-CA" sz="600" dirty="0"/>
          </a:p>
          <a:p>
            <a:r>
              <a:rPr lang="en-CA" sz="600" dirty="0"/>
              <a:t>+</a:t>
            </a:r>
            <a:r>
              <a:rPr lang="en-CA" sz="600" dirty="0" err="1"/>
              <a:t>getCol</a:t>
            </a:r>
            <a:r>
              <a:rPr lang="en-CA" sz="600" dirty="0"/>
              <a:t>():</a:t>
            </a:r>
            <a:r>
              <a:rPr lang="en-CA" sz="600" dirty="0" err="1"/>
              <a:t>int</a:t>
            </a:r>
            <a:endParaRPr lang="en-CA" sz="600" dirty="0"/>
          </a:p>
          <a:p>
            <a:r>
              <a:rPr lang="en-CA" sz="600" dirty="0"/>
              <a:t>+equals(</a:t>
            </a:r>
            <a:r>
              <a:rPr lang="en-CA" sz="600" dirty="0" err="1"/>
              <a:t>ChessLocation</a:t>
            </a:r>
            <a:r>
              <a:rPr lang="en-CA" sz="600" dirty="0"/>
              <a:t>):</a:t>
            </a:r>
            <a:r>
              <a:rPr lang="en-CA" sz="600" dirty="0" err="1"/>
              <a:t>boolean</a:t>
            </a:r>
            <a:r>
              <a:rPr lang="en-CA" sz="600" dirty="0"/>
              <a:t> </a:t>
            </a:r>
          </a:p>
        </p:txBody>
      </p:sp>
      <p:sp>
        <p:nvSpPr>
          <p:cNvPr id="100" name="Rectangle 99"/>
          <p:cNvSpPr/>
          <p:nvPr/>
        </p:nvSpPr>
        <p:spPr>
          <a:xfrm>
            <a:off x="2641143" y="1752424"/>
            <a:ext cx="1358007" cy="102994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 sz="600"/>
          </a:p>
        </p:txBody>
      </p:sp>
      <p:sp>
        <p:nvSpPr>
          <p:cNvPr id="101" name="TextBox 100"/>
          <p:cNvSpPr txBox="1"/>
          <p:nvPr/>
        </p:nvSpPr>
        <p:spPr>
          <a:xfrm>
            <a:off x="2755497" y="1752424"/>
            <a:ext cx="92800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600" dirty="0" err="1"/>
              <a:t>ChessBoard</a:t>
            </a:r>
            <a:endParaRPr lang="en-CA" sz="600" dirty="0"/>
          </a:p>
        </p:txBody>
      </p:sp>
      <p:cxnSp>
        <p:nvCxnSpPr>
          <p:cNvPr id="102" name="Straight Connector 101"/>
          <p:cNvCxnSpPr/>
          <p:nvPr/>
        </p:nvCxnSpPr>
        <p:spPr>
          <a:xfrm>
            <a:off x="2641142" y="1937090"/>
            <a:ext cx="1358008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>
            <a:off x="2584623" y="2150166"/>
            <a:ext cx="14145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600" dirty="0"/>
              <a:t>+</a:t>
            </a:r>
            <a:r>
              <a:rPr lang="en-CA" sz="600" dirty="0" err="1"/>
              <a:t>ChessBoard</a:t>
            </a:r>
            <a:r>
              <a:rPr lang="en-CA" sz="600" dirty="0"/>
              <a:t>()</a:t>
            </a:r>
          </a:p>
          <a:p>
            <a:r>
              <a:rPr lang="en-CA" sz="600" dirty="0"/>
              <a:t>+</a:t>
            </a:r>
            <a:r>
              <a:rPr lang="en-CA" sz="600" dirty="0" err="1"/>
              <a:t>getBoard</a:t>
            </a:r>
            <a:r>
              <a:rPr lang="en-CA" sz="600" dirty="0"/>
              <a:t>():</a:t>
            </a:r>
            <a:r>
              <a:rPr lang="en-CA" sz="600" dirty="0" err="1"/>
              <a:t>ChessPiece</a:t>
            </a:r>
            <a:r>
              <a:rPr lang="en-CA" sz="600" dirty="0"/>
              <a:t>[][]</a:t>
            </a:r>
          </a:p>
          <a:p>
            <a:r>
              <a:rPr lang="en-CA" sz="600" dirty="0"/>
              <a:t>+</a:t>
            </a:r>
            <a:r>
              <a:rPr lang="en-CA" sz="600" dirty="0" err="1"/>
              <a:t>isPieceAt</a:t>
            </a:r>
            <a:r>
              <a:rPr lang="en-CA" sz="600" dirty="0"/>
              <a:t>(</a:t>
            </a:r>
            <a:r>
              <a:rPr lang="en-CA" sz="600" dirty="0" err="1"/>
              <a:t>ChessLocation:boolean</a:t>
            </a:r>
            <a:r>
              <a:rPr lang="en-CA" sz="600" dirty="0"/>
              <a:t>)</a:t>
            </a:r>
          </a:p>
          <a:p>
            <a:r>
              <a:rPr lang="en-CA" sz="600" dirty="0"/>
              <a:t>+</a:t>
            </a:r>
            <a:r>
              <a:rPr lang="en-CA" sz="600" dirty="0" err="1"/>
              <a:t>getPieceAt</a:t>
            </a:r>
            <a:r>
              <a:rPr lang="en-CA" sz="600" dirty="0"/>
              <a:t>(</a:t>
            </a:r>
            <a:r>
              <a:rPr lang="en-CA" sz="600" dirty="0" err="1"/>
              <a:t>ChessLocation:ChessPiece</a:t>
            </a:r>
            <a:r>
              <a:rPr lang="en-CA" sz="600" dirty="0"/>
              <a:t>)</a:t>
            </a:r>
          </a:p>
          <a:p>
            <a:r>
              <a:rPr lang="en-CA" sz="600" dirty="0"/>
              <a:t>+</a:t>
            </a:r>
            <a:r>
              <a:rPr lang="en-CA" sz="600" dirty="0" err="1"/>
              <a:t>placePieceAt</a:t>
            </a:r>
            <a:r>
              <a:rPr lang="en-CA" sz="600" dirty="0"/>
              <a:t>(</a:t>
            </a:r>
            <a:r>
              <a:rPr lang="en-CA" sz="600" dirty="0" err="1"/>
              <a:t>ChessLocation</a:t>
            </a:r>
            <a:r>
              <a:rPr lang="en-CA" sz="600" dirty="0"/>
              <a:t>):void</a:t>
            </a:r>
          </a:p>
          <a:p>
            <a:r>
              <a:rPr lang="en-CA" sz="600" dirty="0"/>
              <a:t>+</a:t>
            </a:r>
            <a:r>
              <a:rPr lang="en-CA" sz="600" dirty="0" err="1"/>
              <a:t>removePiece</a:t>
            </a:r>
            <a:r>
              <a:rPr lang="en-CA" sz="600" dirty="0"/>
              <a:t>(</a:t>
            </a:r>
            <a:r>
              <a:rPr lang="en-CA" sz="600" dirty="0" err="1"/>
              <a:t>ChessLocation</a:t>
            </a:r>
            <a:r>
              <a:rPr lang="en-CA" sz="600" dirty="0"/>
              <a:t>):void</a:t>
            </a:r>
          </a:p>
          <a:p>
            <a:endParaRPr lang="en-CA" sz="600" dirty="0"/>
          </a:p>
        </p:txBody>
      </p:sp>
      <p:cxnSp>
        <p:nvCxnSpPr>
          <p:cNvPr id="105" name="Straight Connector 104"/>
          <p:cNvCxnSpPr/>
          <p:nvPr/>
        </p:nvCxnSpPr>
        <p:spPr>
          <a:xfrm flipV="1">
            <a:off x="2641144" y="2086444"/>
            <a:ext cx="1358006" cy="10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Rectangle 117"/>
          <p:cNvSpPr/>
          <p:nvPr/>
        </p:nvSpPr>
        <p:spPr>
          <a:xfrm>
            <a:off x="9187072" y="2800558"/>
            <a:ext cx="1217316" cy="109034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 sz="600"/>
          </a:p>
        </p:txBody>
      </p:sp>
      <p:sp>
        <p:nvSpPr>
          <p:cNvPr id="119" name="TextBox 118"/>
          <p:cNvSpPr txBox="1"/>
          <p:nvPr/>
        </p:nvSpPr>
        <p:spPr>
          <a:xfrm>
            <a:off x="9464348" y="2797399"/>
            <a:ext cx="68418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600" err="1"/>
              <a:t>ChessGame</a:t>
            </a:r>
            <a:endParaRPr lang="en-CA" sz="600"/>
          </a:p>
        </p:txBody>
      </p:sp>
      <p:cxnSp>
        <p:nvCxnSpPr>
          <p:cNvPr id="120" name="Straight Connector 119"/>
          <p:cNvCxnSpPr/>
          <p:nvPr/>
        </p:nvCxnSpPr>
        <p:spPr>
          <a:xfrm flipV="1">
            <a:off x="9187072" y="2969836"/>
            <a:ext cx="1217316" cy="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9198996" y="3136311"/>
            <a:ext cx="1217316" cy="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2" name="TextBox 121"/>
          <p:cNvSpPr txBox="1"/>
          <p:nvPr/>
        </p:nvSpPr>
        <p:spPr>
          <a:xfrm>
            <a:off x="9129283" y="3199563"/>
            <a:ext cx="13284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600" dirty="0"/>
              <a:t>+</a:t>
            </a:r>
            <a:r>
              <a:rPr lang="en-CA" sz="600" dirty="0" err="1"/>
              <a:t>ChessGame</a:t>
            </a:r>
            <a:r>
              <a:rPr lang="en-CA" sz="600" dirty="0"/>
              <a:t>(Player1:String,  Player2:String)</a:t>
            </a:r>
          </a:p>
          <a:p>
            <a:r>
              <a:rPr lang="en-CA" sz="600" dirty="0"/>
              <a:t>+</a:t>
            </a:r>
            <a:r>
              <a:rPr lang="en-CA" sz="600" dirty="0" err="1"/>
              <a:t>getBoard</a:t>
            </a:r>
            <a:r>
              <a:rPr lang="en-CA" sz="600" dirty="0"/>
              <a:t>():</a:t>
            </a:r>
            <a:r>
              <a:rPr lang="en-CA" sz="600" dirty="0" err="1"/>
              <a:t>ChessBoard</a:t>
            </a:r>
            <a:endParaRPr lang="en-CA" sz="600" dirty="0"/>
          </a:p>
          <a:p>
            <a:r>
              <a:rPr lang="en-CA" sz="600" dirty="0"/>
              <a:t>+</a:t>
            </a:r>
            <a:r>
              <a:rPr lang="en-CA" sz="600" dirty="0" err="1"/>
              <a:t>isKingAlive</a:t>
            </a:r>
            <a:r>
              <a:rPr lang="en-CA" sz="600" dirty="0"/>
              <a:t>():</a:t>
            </a:r>
            <a:r>
              <a:rPr lang="en-CA" sz="600" dirty="0" err="1"/>
              <a:t>boolean</a:t>
            </a:r>
            <a:r>
              <a:rPr lang="en-CA" sz="600" dirty="0"/>
              <a:t>[]</a:t>
            </a:r>
          </a:p>
          <a:p>
            <a:r>
              <a:rPr lang="en-CA" sz="600" dirty="0"/>
              <a:t>+</a:t>
            </a:r>
            <a:r>
              <a:rPr lang="en-CA" sz="600" dirty="0" err="1"/>
              <a:t>getKings</a:t>
            </a:r>
            <a:r>
              <a:rPr lang="en-CA" sz="600" dirty="0"/>
              <a:t>():</a:t>
            </a:r>
            <a:r>
              <a:rPr lang="en-CA" sz="600" dirty="0" err="1"/>
              <a:t>ChessPiece</a:t>
            </a:r>
            <a:r>
              <a:rPr lang="en-CA" sz="600" dirty="0"/>
              <a:t>[]</a:t>
            </a:r>
          </a:p>
          <a:p>
            <a:r>
              <a:rPr lang="en-CA" sz="600" dirty="0"/>
              <a:t>+</a:t>
            </a:r>
            <a:r>
              <a:rPr lang="en-CA" sz="600" dirty="0" err="1"/>
              <a:t>printBoard</a:t>
            </a:r>
            <a:r>
              <a:rPr lang="en-CA" sz="600" dirty="0"/>
              <a:t>():void</a:t>
            </a:r>
          </a:p>
        </p:txBody>
      </p:sp>
      <p:sp>
        <p:nvSpPr>
          <p:cNvPr id="123" name="Rectangle 122"/>
          <p:cNvSpPr/>
          <p:nvPr/>
        </p:nvSpPr>
        <p:spPr>
          <a:xfrm>
            <a:off x="5612159" y="705689"/>
            <a:ext cx="1217316" cy="6837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 sz="600"/>
          </a:p>
        </p:txBody>
      </p:sp>
      <p:sp>
        <p:nvSpPr>
          <p:cNvPr id="124" name="TextBox 123"/>
          <p:cNvSpPr txBox="1"/>
          <p:nvPr/>
        </p:nvSpPr>
        <p:spPr>
          <a:xfrm>
            <a:off x="5726512" y="705689"/>
            <a:ext cx="92800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600"/>
              <a:t>ChessPiece Interface</a:t>
            </a:r>
          </a:p>
        </p:txBody>
      </p:sp>
      <p:cxnSp>
        <p:nvCxnSpPr>
          <p:cNvPr id="125" name="Straight Connector 124"/>
          <p:cNvCxnSpPr/>
          <p:nvPr/>
        </p:nvCxnSpPr>
        <p:spPr>
          <a:xfrm flipV="1">
            <a:off x="5612159" y="874967"/>
            <a:ext cx="1217316" cy="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/>
        </p:nvCxnSpPr>
        <p:spPr>
          <a:xfrm>
            <a:off x="5610296" y="1052090"/>
            <a:ext cx="1217316" cy="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7" name="TextBox 126"/>
          <p:cNvSpPr txBox="1"/>
          <p:nvPr/>
        </p:nvSpPr>
        <p:spPr>
          <a:xfrm>
            <a:off x="5610296" y="1119327"/>
            <a:ext cx="1273898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600" dirty="0"/>
              <a:t>+</a:t>
            </a:r>
            <a:r>
              <a:rPr lang="en-CA" sz="600" dirty="0" err="1"/>
              <a:t>moveTo</a:t>
            </a:r>
            <a:r>
              <a:rPr lang="en-CA" sz="600" dirty="0"/>
              <a:t>(</a:t>
            </a:r>
            <a:r>
              <a:rPr lang="en-CA" sz="600" dirty="0" err="1"/>
              <a:t>ChessLocation</a:t>
            </a:r>
            <a:r>
              <a:rPr lang="en-CA" sz="600" dirty="0"/>
              <a:t>):</a:t>
            </a:r>
            <a:r>
              <a:rPr lang="en-CA" sz="600" dirty="0" err="1"/>
              <a:t>boolean</a:t>
            </a:r>
            <a:endParaRPr lang="en-CA" sz="600" dirty="0"/>
          </a:p>
        </p:txBody>
      </p:sp>
      <p:sp>
        <p:nvSpPr>
          <p:cNvPr id="128" name="Rectangle 127"/>
          <p:cNvSpPr/>
          <p:nvPr/>
        </p:nvSpPr>
        <p:spPr>
          <a:xfrm>
            <a:off x="10538159" y="1175304"/>
            <a:ext cx="1217316" cy="54797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CA" sz="600"/>
          </a:p>
        </p:txBody>
      </p:sp>
      <p:sp>
        <p:nvSpPr>
          <p:cNvPr id="129" name="TextBox 128"/>
          <p:cNvSpPr txBox="1"/>
          <p:nvPr/>
        </p:nvSpPr>
        <p:spPr>
          <a:xfrm>
            <a:off x="10652512" y="1175303"/>
            <a:ext cx="928004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600" err="1"/>
              <a:t>PlayGame</a:t>
            </a:r>
            <a:endParaRPr lang="en-CA" sz="600"/>
          </a:p>
        </p:txBody>
      </p:sp>
      <p:cxnSp>
        <p:nvCxnSpPr>
          <p:cNvPr id="130" name="Straight Connector 129"/>
          <p:cNvCxnSpPr/>
          <p:nvPr/>
        </p:nvCxnSpPr>
        <p:spPr>
          <a:xfrm flipV="1">
            <a:off x="10538159" y="1344581"/>
            <a:ext cx="1217316" cy="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1" name="TextBox 130"/>
          <p:cNvSpPr txBox="1"/>
          <p:nvPr/>
        </p:nvSpPr>
        <p:spPr>
          <a:xfrm>
            <a:off x="10501164" y="1538607"/>
            <a:ext cx="1217316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600" u="sng" dirty="0"/>
              <a:t>+main(String[])</a:t>
            </a:r>
          </a:p>
        </p:txBody>
      </p:sp>
      <p:cxnSp>
        <p:nvCxnSpPr>
          <p:cNvPr id="133" name="Straight Connector 132"/>
          <p:cNvCxnSpPr/>
          <p:nvPr/>
        </p:nvCxnSpPr>
        <p:spPr>
          <a:xfrm>
            <a:off x="10538159" y="1534596"/>
            <a:ext cx="121731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Arrow Connector 134"/>
          <p:cNvCxnSpPr>
            <a:stCxn id="78" idx="0"/>
          </p:cNvCxnSpPr>
          <p:nvPr/>
        </p:nvCxnSpPr>
        <p:spPr>
          <a:xfrm flipV="1">
            <a:off x="6166184" y="1404270"/>
            <a:ext cx="0" cy="581364"/>
          </a:xfrm>
          <a:prstGeom prst="straightConnector1">
            <a:avLst/>
          </a:prstGeom>
          <a:ln w="9525"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Isosceles Triangle 137"/>
          <p:cNvSpPr/>
          <p:nvPr/>
        </p:nvSpPr>
        <p:spPr>
          <a:xfrm>
            <a:off x="6121620" y="1395411"/>
            <a:ext cx="89645" cy="113987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600"/>
          </a:p>
        </p:txBody>
      </p:sp>
      <p:cxnSp>
        <p:nvCxnSpPr>
          <p:cNvPr id="141" name="Connector: Elbow 140"/>
          <p:cNvCxnSpPr>
            <a:stCxn id="127" idx="1"/>
          </p:cNvCxnSpPr>
          <p:nvPr/>
        </p:nvCxnSpPr>
        <p:spPr>
          <a:xfrm rot="10800000" flipV="1">
            <a:off x="2236912" y="1211660"/>
            <a:ext cx="3373385" cy="1872266"/>
          </a:xfrm>
          <a:prstGeom prst="bentConnector3">
            <a:avLst>
              <a:gd name="adj1" fmla="val 30235"/>
            </a:avLst>
          </a:prstGeom>
          <a:ln w="9525">
            <a:solidFill>
              <a:schemeClr val="tx1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5" name="Straight Connector 164"/>
          <p:cNvCxnSpPr>
            <a:stCxn id="129" idx="0"/>
          </p:cNvCxnSpPr>
          <p:nvPr/>
        </p:nvCxnSpPr>
        <p:spPr>
          <a:xfrm flipV="1">
            <a:off x="11116514" y="514688"/>
            <a:ext cx="0" cy="660615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Connector 168"/>
          <p:cNvCxnSpPr/>
          <p:nvPr/>
        </p:nvCxnSpPr>
        <p:spPr>
          <a:xfrm flipH="1">
            <a:off x="469111" y="514688"/>
            <a:ext cx="10640711" cy="0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Arrow Connector 173"/>
          <p:cNvCxnSpPr/>
          <p:nvPr/>
        </p:nvCxnSpPr>
        <p:spPr>
          <a:xfrm flipH="1">
            <a:off x="469111" y="514688"/>
            <a:ext cx="10283" cy="4449262"/>
          </a:xfrm>
          <a:prstGeom prst="straightConnector1">
            <a:avLst/>
          </a:prstGeom>
          <a:ln w="9525">
            <a:solidFill>
              <a:schemeClr val="tx1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Flowchart: Decision 175"/>
          <p:cNvSpPr/>
          <p:nvPr/>
        </p:nvSpPr>
        <p:spPr>
          <a:xfrm rot="10800000">
            <a:off x="4003203" y="1840364"/>
            <a:ext cx="144917" cy="120766"/>
          </a:xfrm>
          <a:prstGeom prst="flowChartDecisi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600"/>
          </a:p>
        </p:txBody>
      </p:sp>
      <p:cxnSp>
        <p:nvCxnSpPr>
          <p:cNvPr id="183" name="Straight Connector 182"/>
          <p:cNvCxnSpPr/>
          <p:nvPr/>
        </p:nvCxnSpPr>
        <p:spPr>
          <a:xfrm flipV="1">
            <a:off x="5432969" y="1896210"/>
            <a:ext cx="10" cy="77978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Connector 188"/>
          <p:cNvCxnSpPr>
            <a:endCxn id="176" idx="1"/>
          </p:cNvCxnSpPr>
          <p:nvPr/>
        </p:nvCxnSpPr>
        <p:spPr>
          <a:xfrm flipH="1" flipV="1">
            <a:off x="4148120" y="1900747"/>
            <a:ext cx="1284866" cy="98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Flowchart: Decision 197"/>
          <p:cNvSpPr/>
          <p:nvPr/>
        </p:nvSpPr>
        <p:spPr>
          <a:xfrm rot="5400000">
            <a:off x="11037363" y="1739564"/>
            <a:ext cx="144917" cy="120766"/>
          </a:xfrm>
          <a:prstGeom prst="flowChartDecisio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600"/>
          </a:p>
        </p:txBody>
      </p:sp>
      <p:cxnSp>
        <p:nvCxnSpPr>
          <p:cNvPr id="200" name="Connector: Elbow 199"/>
          <p:cNvCxnSpPr>
            <a:stCxn id="119" idx="0"/>
            <a:endCxn id="198" idx="3"/>
          </p:cNvCxnSpPr>
          <p:nvPr/>
        </p:nvCxnSpPr>
        <p:spPr>
          <a:xfrm rot="5400000" flipH="1" flipV="1">
            <a:off x="9995636" y="1683213"/>
            <a:ext cx="924993" cy="1303380"/>
          </a:xfrm>
          <a:prstGeom prst="bentConnector3">
            <a:avLst>
              <a:gd name="adj1" fmla="val 50000"/>
            </a:avLst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9" name="Connector: Elbow 208"/>
          <p:cNvCxnSpPr>
            <a:endCxn id="73" idx="0"/>
          </p:cNvCxnSpPr>
          <p:nvPr/>
        </p:nvCxnSpPr>
        <p:spPr>
          <a:xfrm rot="16200000" flipH="1">
            <a:off x="10217037" y="4001089"/>
            <a:ext cx="1074126" cy="853757"/>
          </a:xfrm>
          <a:prstGeom prst="bentConnector3">
            <a:avLst>
              <a:gd name="adj1" fmla="val 50000"/>
            </a:avLst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0" name="Flowchart: Decision 209"/>
          <p:cNvSpPr/>
          <p:nvPr/>
        </p:nvSpPr>
        <p:spPr>
          <a:xfrm rot="5400000">
            <a:off x="10254762" y="3911122"/>
            <a:ext cx="144917" cy="120766"/>
          </a:xfrm>
          <a:prstGeom prst="flowChartDecisio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600"/>
          </a:p>
        </p:txBody>
      </p:sp>
      <p:sp>
        <p:nvSpPr>
          <p:cNvPr id="213" name="Flowchart: Decision 212"/>
          <p:cNvSpPr/>
          <p:nvPr/>
        </p:nvSpPr>
        <p:spPr>
          <a:xfrm rot="5400000">
            <a:off x="10051562" y="3907443"/>
            <a:ext cx="144917" cy="120766"/>
          </a:xfrm>
          <a:prstGeom prst="flowChartDecisio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600"/>
          </a:p>
        </p:txBody>
      </p:sp>
      <p:sp>
        <p:nvSpPr>
          <p:cNvPr id="214" name="Flowchart: Decision 213"/>
          <p:cNvSpPr/>
          <p:nvPr/>
        </p:nvSpPr>
        <p:spPr>
          <a:xfrm rot="5400000">
            <a:off x="9815756" y="3911122"/>
            <a:ext cx="144917" cy="120766"/>
          </a:xfrm>
          <a:prstGeom prst="flowChartDecisio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600"/>
          </a:p>
        </p:txBody>
      </p:sp>
      <p:sp>
        <p:nvSpPr>
          <p:cNvPr id="215" name="Flowchart: Decision 214"/>
          <p:cNvSpPr/>
          <p:nvPr/>
        </p:nvSpPr>
        <p:spPr>
          <a:xfrm rot="5400000">
            <a:off x="9612556" y="3911122"/>
            <a:ext cx="144917" cy="120766"/>
          </a:xfrm>
          <a:prstGeom prst="flowChartDecisio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600"/>
          </a:p>
        </p:txBody>
      </p:sp>
      <p:sp>
        <p:nvSpPr>
          <p:cNvPr id="216" name="Flowchart: Decision 215"/>
          <p:cNvSpPr/>
          <p:nvPr/>
        </p:nvSpPr>
        <p:spPr>
          <a:xfrm rot="5400000">
            <a:off x="9421104" y="3907491"/>
            <a:ext cx="144917" cy="120766"/>
          </a:xfrm>
          <a:prstGeom prst="flowChartDecisio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600"/>
          </a:p>
        </p:txBody>
      </p:sp>
      <p:sp>
        <p:nvSpPr>
          <p:cNvPr id="217" name="Flowchart: Decision 216"/>
          <p:cNvSpPr/>
          <p:nvPr/>
        </p:nvSpPr>
        <p:spPr>
          <a:xfrm rot="5400000">
            <a:off x="9183961" y="3911122"/>
            <a:ext cx="144917" cy="120766"/>
          </a:xfrm>
          <a:prstGeom prst="flowChartDecisio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600"/>
          </a:p>
        </p:txBody>
      </p:sp>
      <p:cxnSp>
        <p:nvCxnSpPr>
          <p:cNvPr id="219" name="Connector: Elbow 218"/>
          <p:cNvCxnSpPr>
            <a:stCxn id="64" idx="0"/>
            <a:endCxn id="213" idx="3"/>
          </p:cNvCxnSpPr>
          <p:nvPr/>
        </p:nvCxnSpPr>
        <p:spPr>
          <a:xfrm rot="5400000" flipH="1" flipV="1">
            <a:off x="9166242" y="4007253"/>
            <a:ext cx="924746" cy="990811"/>
          </a:xfrm>
          <a:prstGeom prst="bentConnector3">
            <a:avLst>
              <a:gd name="adj1" fmla="val 6328"/>
            </a:avLst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5" name="Connector: Elbow 224"/>
          <p:cNvCxnSpPr>
            <a:stCxn id="58" idx="0"/>
            <a:endCxn id="214" idx="3"/>
          </p:cNvCxnSpPr>
          <p:nvPr/>
        </p:nvCxnSpPr>
        <p:spPr>
          <a:xfrm rot="5400000" flipH="1" flipV="1">
            <a:off x="8096171" y="3172989"/>
            <a:ext cx="921069" cy="2663020"/>
          </a:xfrm>
          <a:prstGeom prst="bentConnector3">
            <a:avLst>
              <a:gd name="adj1" fmla="val 13599"/>
            </a:avLst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7" name="Connector: Elbow 246"/>
          <p:cNvCxnSpPr>
            <a:stCxn id="54" idx="0"/>
            <a:endCxn id="215" idx="3"/>
          </p:cNvCxnSpPr>
          <p:nvPr/>
        </p:nvCxnSpPr>
        <p:spPr>
          <a:xfrm rot="5400000" flipH="1" flipV="1">
            <a:off x="6966688" y="2246708"/>
            <a:ext cx="921071" cy="4515584"/>
          </a:xfrm>
          <a:prstGeom prst="bentConnector3">
            <a:avLst>
              <a:gd name="adj1" fmla="val 20121"/>
            </a:avLst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Connector: Elbow 250"/>
          <p:cNvCxnSpPr>
            <a:stCxn id="41" idx="0"/>
            <a:endCxn id="216" idx="3"/>
          </p:cNvCxnSpPr>
          <p:nvPr/>
        </p:nvCxnSpPr>
        <p:spPr>
          <a:xfrm rot="5400000" flipH="1" flipV="1">
            <a:off x="5841263" y="1312738"/>
            <a:ext cx="924704" cy="6379895"/>
          </a:xfrm>
          <a:prstGeom prst="bentConnector3">
            <a:avLst>
              <a:gd name="adj1" fmla="val 32719"/>
            </a:avLst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5" name="Connector: Elbow 254"/>
          <p:cNvCxnSpPr>
            <a:stCxn id="36" idx="0"/>
            <a:endCxn id="217" idx="3"/>
          </p:cNvCxnSpPr>
          <p:nvPr/>
        </p:nvCxnSpPr>
        <p:spPr>
          <a:xfrm rot="5400000" flipH="1" flipV="1">
            <a:off x="4724404" y="433021"/>
            <a:ext cx="921073" cy="8142960"/>
          </a:xfrm>
          <a:prstGeom prst="bentConnector3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5" name="Connector: Elbow 264"/>
          <p:cNvCxnSpPr/>
          <p:nvPr/>
        </p:nvCxnSpPr>
        <p:spPr>
          <a:xfrm rot="5400000" flipH="1" flipV="1">
            <a:off x="316553" y="4221820"/>
            <a:ext cx="1226760" cy="259666"/>
          </a:xfrm>
          <a:prstGeom prst="bentConnector3">
            <a:avLst/>
          </a:prstGeom>
          <a:ln w="9525">
            <a:solidFill>
              <a:schemeClr val="tx1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8" name="Connector: Elbow 267"/>
          <p:cNvCxnSpPr/>
          <p:nvPr/>
        </p:nvCxnSpPr>
        <p:spPr>
          <a:xfrm rot="16200000" flipV="1">
            <a:off x="1250328" y="3740922"/>
            <a:ext cx="1234457" cy="1229159"/>
          </a:xfrm>
          <a:prstGeom prst="bentConnector3">
            <a:avLst>
              <a:gd name="adj1" fmla="val 8848"/>
            </a:avLst>
          </a:prstGeom>
          <a:ln w="9525">
            <a:solidFill>
              <a:schemeClr val="tx1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2" name="Connector: Elbow 291"/>
          <p:cNvCxnSpPr>
            <a:endCxn id="92" idx="2"/>
          </p:cNvCxnSpPr>
          <p:nvPr/>
        </p:nvCxnSpPr>
        <p:spPr>
          <a:xfrm rot="10800000">
            <a:off x="1635943" y="3734643"/>
            <a:ext cx="3154610" cy="980337"/>
          </a:xfrm>
          <a:prstGeom prst="bentConnector2">
            <a:avLst/>
          </a:prstGeom>
          <a:ln w="9525">
            <a:solidFill>
              <a:schemeClr val="tx1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2" name="Straight Connector 301"/>
          <p:cNvCxnSpPr/>
          <p:nvPr/>
        </p:nvCxnSpPr>
        <p:spPr>
          <a:xfrm>
            <a:off x="4790553" y="4714980"/>
            <a:ext cx="0" cy="250051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" name="Straight Connector 306"/>
          <p:cNvCxnSpPr/>
          <p:nvPr/>
        </p:nvCxnSpPr>
        <p:spPr>
          <a:xfrm flipV="1">
            <a:off x="7005673" y="4582083"/>
            <a:ext cx="0" cy="382948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3" name="Connector: Elbow 312"/>
          <p:cNvCxnSpPr/>
          <p:nvPr/>
        </p:nvCxnSpPr>
        <p:spPr>
          <a:xfrm rot="10800000">
            <a:off x="2244601" y="3320419"/>
            <a:ext cx="4761080" cy="1261664"/>
          </a:xfrm>
          <a:prstGeom prst="bentConnector3">
            <a:avLst>
              <a:gd name="adj1" fmla="val 94173"/>
            </a:avLst>
          </a:prstGeom>
          <a:ln w="9525">
            <a:solidFill>
              <a:schemeClr val="tx1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0" name="Straight Connector 319"/>
          <p:cNvCxnSpPr/>
          <p:nvPr/>
        </p:nvCxnSpPr>
        <p:spPr>
          <a:xfrm flipH="1" flipV="1">
            <a:off x="8549640" y="4582083"/>
            <a:ext cx="7065" cy="382949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2" name="Straight Connector 321"/>
          <p:cNvCxnSpPr/>
          <p:nvPr/>
        </p:nvCxnSpPr>
        <p:spPr>
          <a:xfrm flipV="1">
            <a:off x="10667197" y="4582083"/>
            <a:ext cx="0" cy="390648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4" name="Straight Connector 323"/>
          <p:cNvCxnSpPr/>
          <p:nvPr/>
        </p:nvCxnSpPr>
        <p:spPr>
          <a:xfrm>
            <a:off x="7005673" y="4582083"/>
            <a:ext cx="3661524" cy="1084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0" name="Straight Connector 329"/>
          <p:cNvCxnSpPr/>
          <p:nvPr/>
        </p:nvCxnSpPr>
        <p:spPr>
          <a:xfrm flipH="1">
            <a:off x="1723307" y="4148165"/>
            <a:ext cx="3445869" cy="8091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3" name="Straight Connector 332"/>
          <p:cNvCxnSpPr/>
          <p:nvPr/>
        </p:nvCxnSpPr>
        <p:spPr>
          <a:xfrm flipH="1">
            <a:off x="3705883" y="4144021"/>
            <a:ext cx="1774104" cy="82378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6" name="Isosceles Triangle 335"/>
          <p:cNvSpPr/>
          <p:nvPr/>
        </p:nvSpPr>
        <p:spPr>
          <a:xfrm rot="3354982">
            <a:off x="5391298" y="4097730"/>
            <a:ext cx="97795" cy="120649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600"/>
          </a:p>
        </p:txBody>
      </p:sp>
      <p:sp>
        <p:nvSpPr>
          <p:cNvPr id="337" name="Isosceles Triangle 336"/>
          <p:cNvSpPr/>
          <p:nvPr/>
        </p:nvSpPr>
        <p:spPr>
          <a:xfrm rot="4662008">
            <a:off x="5164028" y="4074672"/>
            <a:ext cx="97795" cy="120649"/>
          </a:xfrm>
          <a:prstGeom prst="triangle">
            <a:avLst>
              <a:gd name="adj" fmla="val 50001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600"/>
          </a:p>
        </p:txBody>
      </p:sp>
      <p:cxnSp>
        <p:nvCxnSpPr>
          <p:cNvPr id="338" name="Straight Connector 337"/>
          <p:cNvCxnSpPr/>
          <p:nvPr/>
        </p:nvCxnSpPr>
        <p:spPr>
          <a:xfrm flipH="1">
            <a:off x="5312094" y="4136340"/>
            <a:ext cx="433585" cy="8164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1" name="Isosceles Triangle 340"/>
          <p:cNvSpPr/>
          <p:nvPr/>
        </p:nvSpPr>
        <p:spPr>
          <a:xfrm rot="1495716">
            <a:off x="5670853" y="4125704"/>
            <a:ext cx="97795" cy="120649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600"/>
          </a:p>
        </p:txBody>
      </p:sp>
      <p:cxnSp>
        <p:nvCxnSpPr>
          <p:cNvPr id="342" name="Straight Connector 341"/>
          <p:cNvCxnSpPr/>
          <p:nvPr/>
        </p:nvCxnSpPr>
        <p:spPr>
          <a:xfrm>
            <a:off x="6202334" y="4119582"/>
            <a:ext cx="588845" cy="8586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8" name="Isosceles Triangle 347"/>
          <p:cNvSpPr/>
          <p:nvPr/>
        </p:nvSpPr>
        <p:spPr>
          <a:xfrm rot="19546936">
            <a:off x="6192521" y="4118509"/>
            <a:ext cx="97795" cy="120649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600"/>
          </a:p>
        </p:txBody>
      </p:sp>
      <p:cxnSp>
        <p:nvCxnSpPr>
          <p:cNvPr id="349" name="Straight Connector 348"/>
          <p:cNvCxnSpPr/>
          <p:nvPr/>
        </p:nvCxnSpPr>
        <p:spPr>
          <a:xfrm>
            <a:off x="6997701" y="4128233"/>
            <a:ext cx="1413425" cy="8357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2" name="Straight Connector 351"/>
          <p:cNvCxnSpPr/>
          <p:nvPr/>
        </p:nvCxnSpPr>
        <p:spPr>
          <a:xfrm>
            <a:off x="7233531" y="3966523"/>
            <a:ext cx="3305414" cy="9985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4" name="Isosceles Triangle 353"/>
          <p:cNvSpPr/>
          <p:nvPr/>
        </p:nvSpPr>
        <p:spPr>
          <a:xfrm rot="18082568">
            <a:off x="7004410" y="4098313"/>
            <a:ext cx="97795" cy="120649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600"/>
          </a:p>
        </p:txBody>
      </p:sp>
      <p:sp>
        <p:nvSpPr>
          <p:cNvPr id="358" name="Isosceles Triangle 357"/>
          <p:cNvSpPr/>
          <p:nvPr/>
        </p:nvSpPr>
        <p:spPr>
          <a:xfrm rot="17237831">
            <a:off x="7235910" y="3919205"/>
            <a:ext cx="97795" cy="120649"/>
          </a:xfrm>
          <a:prstGeom prst="triangle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600"/>
          </a:p>
        </p:txBody>
      </p:sp>
      <p:cxnSp>
        <p:nvCxnSpPr>
          <p:cNvPr id="361" name="Straight Arrow Connector 360"/>
          <p:cNvCxnSpPr/>
          <p:nvPr/>
        </p:nvCxnSpPr>
        <p:spPr>
          <a:xfrm flipH="1" flipV="1">
            <a:off x="2244603" y="3200797"/>
            <a:ext cx="3032815" cy="3435"/>
          </a:xfrm>
          <a:prstGeom prst="straightConnector1">
            <a:avLst/>
          </a:prstGeom>
          <a:ln w="9525">
            <a:solidFill>
              <a:schemeClr val="tx1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8" name="Connector: Elbow 367"/>
          <p:cNvCxnSpPr>
            <a:stCxn id="128" idx="1"/>
          </p:cNvCxnSpPr>
          <p:nvPr/>
        </p:nvCxnSpPr>
        <p:spPr>
          <a:xfrm rot="10800000" flipV="1">
            <a:off x="7212673" y="1449289"/>
            <a:ext cx="3325487" cy="1634638"/>
          </a:xfrm>
          <a:prstGeom prst="bentConnector3">
            <a:avLst/>
          </a:prstGeom>
          <a:ln w="9525">
            <a:solidFill>
              <a:schemeClr val="tx1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5" name="Connector: Elbow 374"/>
          <p:cNvCxnSpPr/>
          <p:nvPr/>
        </p:nvCxnSpPr>
        <p:spPr>
          <a:xfrm rot="5400000">
            <a:off x="1857654" y="2061962"/>
            <a:ext cx="908360" cy="658616"/>
          </a:xfrm>
          <a:prstGeom prst="bentConnector3">
            <a:avLst>
              <a:gd name="adj1" fmla="val 2111"/>
            </a:avLst>
          </a:prstGeom>
          <a:ln w="9525">
            <a:solidFill>
              <a:schemeClr val="tx1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7" name="Flowchart: Decision 376"/>
          <p:cNvSpPr/>
          <p:nvPr/>
        </p:nvSpPr>
        <p:spPr>
          <a:xfrm rot="5400000">
            <a:off x="9612174" y="2653061"/>
            <a:ext cx="144917" cy="120766"/>
          </a:xfrm>
          <a:prstGeom prst="flowChartDecision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sz="600"/>
          </a:p>
        </p:txBody>
      </p:sp>
      <p:cxnSp>
        <p:nvCxnSpPr>
          <p:cNvPr id="394" name="Connector: Elbow 393"/>
          <p:cNvCxnSpPr>
            <a:stCxn id="101" idx="0"/>
            <a:endCxn id="377" idx="1"/>
          </p:cNvCxnSpPr>
          <p:nvPr/>
        </p:nvCxnSpPr>
        <p:spPr>
          <a:xfrm rot="16200000" flipH="1">
            <a:off x="6007785" y="-1035862"/>
            <a:ext cx="888562" cy="6465134"/>
          </a:xfrm>
          <a:prstGeom prst="bentConnector3">
            <a:avLst>
              <a:gd name="adj1" fmla="val -12327"/>
            </a:avLst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9" name="Connector: Elbow 398"/>
          <p:cNvCxnSpPr>
            <a:stCxn id="93" idx="0"/>
            <a:endCxn id="119" idx="0"/>
          </p:cNvCxnSpPr>
          <p:nvPr/>
        </p:nvCxnSpPr>
        <p:spPr>
          <a:xfrm rot="5400000" flipH="1" flipV="1">
            <a:off x="5697168" y="-1263824"/>
            <a:ext cx="48051" cy="8170498"/>
          </a:xfrm>
          <a:prstGeom prst="bentConnector3">
            <a:avLst>
              <a:gd name="adj1" fmla="val 4651289"/>
            </a:avLst>
          </a:prstGeom>
          <a:ln w="9525">
            <a:solidFill>
              <a:schemeClr val="tx1"/>
            </a:solidFill>
            <a:prstDash val="dash"/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/>
          <p:cNvCxnSpPr/>
          <p:nvPr/>
        </p:nvCxnSpPr>
        <p:spPr>
          <a:xfrm flipH="1">
            <a:off x="1306355" y="514688"/>
            <a:ext cx="11923" cy="2328947"/>
          </a:xfrm>
          <a:prstGeom prst="straightConnector1">
            <a:avLst/>
          </a:prstGeom>
          <a:ln w="9525">
            <a:solidFill>
              <a:schemeClr val="tx1"/>
            </a:solidFill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020673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303</TotalTime>
  <Words>442</Words>
  <Application>Microsoft Office PowerPoint</Application>
  <PresentationFormat>Widescreen</PresentationFormat>
  <Paragraphs>73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Justin Sigouin</dc:creator>
  <cp:lastModifiedBy>Keyan</cp:lastModifiedBy>
  <cp:revision>103</cp:revision>
  <dcterms:created xsi:type="dcterms:W3CDTF">2016-11-26T01:49:49Z</dcterms:created>
  <dcterms:modified xsi:type="dcterms:W3CDTF">2016-11-27T18:43:51Z</dcterms:modified>
</cp:coreProperties>
</file>